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8"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view3D>
      <c:rotX val="30"/>
      <c:perspective val="30"/>
    </c:view3D>
    <c:plotArea>
      <c:layout>
        <c:manualLayout>
          <c:layoutTarget val="inner"/>
          <c:xMode val="edge"/>
          <c:yMode val="edge"/>
          <c:x val="4.2431102362204695E-2"/>
          <c:y val="0.16885009656811806"/>
          <c:w val="0.51764654418197698"/>
          <c:h val="0.70850839399791976"/>
        </c:manualLayout>
      </c:layout>
      <c:pie3DChart>
        <c:varyColors val="1"/>
        <c:ser>
          <c:idx val="0"/>
          <c:order val="0"/>
          <c:tx>
            <c:strRef>
              <c:f>Sheet1!$B$1</c:f>
              <c:strCache>
                <c:ptCount val="1"/>
                <c:pt idx="0">
                  <c:v>Sales</c:v>
                </c:pt>
              </c:strCache>
            </c:strRef>
          </c:tx>
          <c:dLbls>
            <c:dLbl>
              <c:idx val="0"/>
              <c:layout>
                <c:manualLayout>
                  <c:x val="-8.376025262467196E-2"/>
                  <c:y val="-0.24112613281830306"/>
                </c:manualLayout>
              </c:layout>
              <c:tx>
                <c:rich>
                  <a:bodyPr/>
                  <a:lstStyle/>
                  <a:p>
                    <a:r>
                      <a:rPr lang="en-US" sz="1600" dirty="0"/>
                      <a:t>30.20%</a:t>
                    </a:r>
                  </a:p>
                </c:rich>
              </c:tx>
              <c:showVal val="1"/>
            </c:dLbl>
            <c:txPr>
              <a:bodyPr/>
              <a:lstStyle/>
              <a:p>
                <a:pPr>
                  <a:defRPr sz="1600"/>
                </a:pPr>
                <a:endParaRPr lang="en-US"/>
              </a:p>
            </c:txPr>
            <c:showVal val="1"/>
            <c:showLeaderLines val="1"/>
          </c:dLbls>
          <c:cat>
            <c:strRef>
              <c:f>Sheet1!$A$2:$A$5</c:f>
              <c:strCache>
                <c:ptCount val="4"/>
                <c:pt idx="0">
                  <c:v>Univeral Music Group</c:v>
                </c:pt>
                <c:pt idx="1">
                  <c:v>Sony BMG</c:v>
                </c:pt>
                <c:pt idx="2">
                  <c:v>Warner Music</c:v>
                </c:pt>
                <c:pt idx="3">
                  <c:v>EMI</c:v>
                </c:pt>
              </c:strCache>
            </c:strRef>
          </c:cat>
          <c:val>
            <c:numRef>
              <c:f>Sheet1!$B$2:$B$5</c:f>
              <c:numCache>
                <c:formatCode>0.00%</c:formatCode>
                <c:ptCount val="4"/>
                <c:pt idx="0">
                  <c:v>0.3020000000000001</c:v>
                </c:pt>
                <c:pt idx="1">
                  <c:v>0.28580000000000011</c:v>
                </c:pt>
                <c:pt idx="2">
                  <c:v>0.20550000000000004</c:v>
                </c:pt>
                <c:pt idx="3">
                  <c:v>9.2000000000000026E-2</c:v>
                </c:pt>
              </c:numCache>
            </c:numRef>
          </c:val>
        </c:ser>
      </c:pie3DChart>
    </c:plotArea>
    <c:legend>
      <c:legendPos val="r"/>
      <c:layout>
        <c:manualLayout>
          <c:xMode val="edge"/>
          <c:yMode val="edge"/>
          <c:x val="0.62478838582677165"/>
          <c:y val="4.657620515012191E-2"/>
          <c:w val="0.34743383639545056"/>
          <c:h val="0.86639090658811069"/>
        </c:manualLayout>
      </c:layout>
      <c:txPr>
        <a:bodyPr/>
        <a:lstStyle/>
        <a:p>
          <a:pPr>
            <a:defRPr sz="1400"/>
          </a:pPr>
          <a:endParaRPr lang="en-US"/>
        </a:p>
      </c:txPr>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7ABAF9-2F1D-4B40-B8EB-A232C145A448}" type="datetimeFigureOut">
              <a:rPr lang="en-US" smtClean="0"/>
              <a:t>7/28/2010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74C8C4-0C36-400A-A623-2F1AF42FA35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74C8C4-0C36-400A-A623-2F1AF42FA35C}"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2D81D4-C23C-41A8-89C9-03E51824D45D}" type="datetimeFigureOut">
              <a:rPr lang="en-US" smtClean="0"/>
              <a:pPr/>
              <a:t>7/28/2010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2D81D4-C23C-41A8-89C9-03E51824D45D}" type="datetimeFigureOut">
              <a:rPr lang="en-US" smtClean="0"/>
              <a:pPr/>
              <a:t>7/28/2010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2D81D4-C23C-41A8-89C9-03E51824D45D}" type="datetimeFigureOut">
              <a:rPr lang="en-US" smtClean="0"/>
              <a:pPr/>
              <a:t>7/28/2010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2D81D4-C23C-41A8-89C9-03E51824D45D}" type="datetimeFigureOut">
              <a:rPr lang="en-US" smtClean="0"/>
              <a:pPr/>
              <a:t>7/28/2010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2D81D4-C23C-41A8-89C9-03E51824D45D}" type="datetimeFigureOut">
              <a:rPr lang="en-US" smtClean="0"/>
              <a:pPr/>
              <a:t>7/28/2010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2D81D4-C23C-41A8-89C9-03E51824D45D}" type="datetimeFigureOut">
              <a:rPr lang="en-US" smtClean="0"/>
              <a:pPr/>
              <a:t>7/28/2010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2D81D4-C23C-41A8-89C9-03E51824D45D}" type="datetimeFigureOut">
              <a:rPr lang="en-US" smtClean="0"/>
              <a:pPr/>
              <a:t>7/28/2010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2D81D4-C23C-41A8-89C9-03E51824D45D}" type="datetimeFigureOut">
              <a:rPr lang="en-US" smtClean="0"/>
              <a:pPr/>
              <a:t>7/28/2010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2D81D4-C23C-41A8-89C9-03E51824D45D}" type="datetimeFigureOut">
              <a:rPr lang="en-US" smtClean="0"/>
              <a:pPr/>
              <a:t>7/28/2010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2D81D4-C23C-41A8-89C9-03E51824D45D}" type="datetimeFigureOut">
              <a:rPr lang="en-US" smtClean="0"/>
              <a:pPr/>
              <a:t>7/28/2010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2D81D4-C23C-41A8-89C9-03E51824D45D}" type="datetimeFigureOut">
              <a:rPr lang="en-US" smtClean="0"/>
              <a:pPr/>
              <a:t>7/28/2010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AF9A9-4CC2-43DE-A8FE-3D686FFA420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2D81D4-C23C-41A8-89C9-03E51824D45D}" type="datetimeFigureOut">
              <a:rPr lang="en-US" smtClean="0"/>
              <a:pPr/>
              <a:t>7/28/2010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AF9A9-4CC2-43DE-A8FE-3D686FFA420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www.google.com/imgres?imgurl=http://www.softsailor.com/wp-content/uploads/2009/11/zune-hd-leak.jpg&amp;imgrefurl=http://www.softsailor.com/news/11312-zune-hd-getting-firmware-update-4-3-to-fix-speed-issues-and-more.html&amp;usg=__H1vGcm1IBY-CjBdDrSQJ8u51tRY=&amp;h=350&amp;w=345&amp;sz=21&amp;hl=en&amp;start=1&amp;tbnid=W5MFSpFjvUtz8M:&amp;tbnh=120&amp;tbnw=118&amp;prev=/images?q=zune+hd&amp;hl=en&amp;gbv=1&amp;tbs=isch:1&amp;itbs=1" TargetMode="External"/><Relationship Id="rId7" Type="http://schemas.openxmlformats.org/officeDocument/2006/relationships/hyperlink" Target="http://www.google.com/imgres?imgurl=http://www.kamaconnection.com/modules/aramis/gifts/data/files/gs/newIpods.jpg&amp;imgrefurl=http://www.kamaconnection.com/&amp;usg=__AqhTUOU4bqmrWnb4XCOVUddkz8A=&amp;h=340&amp;w=540&amp;sz=30&amp;hl=en&amp;start=3&amp;tbnid=hr_ccjMWm4rzUM:&amp;tbnh=83&amp;tbnw=132&amp;prev=/images?q=ipod&amp;hl=en&amp;gbv=1&amp;tbs=isch:1&amp;itbs=1"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6.jpeg"/><Relationship Id="rId4" Type="http://schemas.openxmlformats.org/officeDocument/2006/relationships/image" Target="../media/image2.jpeg"/><Relationship Id="rId9" Type="http://schemas.openxmlformats.org/officeDocument/2006/relationships/hyperlink" Target="http://www.google.com/imgres?imgurl=http://www.phoodie.info/wp-content/uploads/2009/01/number1.jpg&amp;imgrefurl=http://www.phoodie.info/2009/01/12/brain-trust-help-us-name-ten-great-spots-in-philly-that-only-serve-one-thing/&amp;usg=__xjYyVaxfQbniKRjboJAQtm_iTHc=&amp;h=300&amp;w=300&amp;sz=4&amp;hl=en&amp;start=3&amp;tbnid=4DvoaXl6Tc095M:&amp;tbnh=116&amp;tbnw=116&amp;prev=/images?q=number+1&amp;hl=en&amp;gbv=1&amp;tbs=isch:1&amp;itbs=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3.gstatic.com/images?q=tbn:ANd9GcSO_mtLFkCKxxS9RU5QAXBK9vDcid1Ss11Z1JCQaZRyT2I3YEw&amp;t=1&amp;usg=__VwiudVz9SqyZdDAHpg7jH71ohfE="/>
          <p:cNvPicPr>
            <a:picLocks noChangeAspect="1" noChangeArrowheads="1"/>
          </p:cNvPicPr>
          <p:nvPr/>
        </p:nvPicPr>
        <p:blipFill>
          <a:blip r:embed="rId2" cstate="print"/>
          <a:srcRect/>
          <a:stretch>
            <a:fillRect/>
          </a:stretch>
        </p:blipFill>
        <p:spPr bwMode="auto">
          <a:xfrm>
            <a:off x="228600" y="0"/>
            <a:ext cx="2495550" cy="1457325"/>
          </a:xfrm>
          <a:prstGeom prst="rect">
            <a:avLst/>
          </a:prstGeom>
          <a:noFill/>
        </p:spPr>
      </p:pic>
      <p:sp>
        <p:nvSpPr>
          <p:cNvPr id="3" name="TextBox 2"/>
          <p:cNvSpPr txBox="1"/>
          <p:nvPr/>
        </p:nvSpPr>
        <p:spPr>
          <a:xfrm>
            <a:off x="152400" y="1447800"/>
            <a:ext cx="2286000" cy="1200329"/>
          </a:xfrm>
          <a:prstGeom prst="rect">
            <a:avLst/>
          </a:prstGeom>
          <a:noFill/>
        </p:spPr>
        <p:txBody>
          <a:bodyPr wrap="square" rtlCol="0">
            <a:spAutoFit/>
          </a:bodyPr>
          <a:lstStyle/>
          <a:p>
            <a:r>
              <a:rPr lang="en-US" dirty="0" smtClean="0"/>
              <a:t>Sony’s Music Section has experienced a 40% decrease in CD sales. </a:t>
            </a:r>
            <a:endParaRPr lang="en-US" dirty="0"/>
          </a:p>
        </p:txBody>
      </p:sp>
      <p:sp>
        <p:nvSpPr>
          <p:cNvPr id="6" name="Rectangle 5"/>
          <p:cNvSpPr/>
          <p:nvPr/>
        </p:nvSpPr>
        <p:spPr>
          <a:xfrm>
            <a:off x="152400" y="1371600"/>
            <a:ext cx="2514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2400" y="4800600"/>
            <a:ext cx="25146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2400" y="1143000"/>
            <a:ext cx="2514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52400" y="4572000"/>
            <a:ext cx="2514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52400" y="3124200"/>
            <a:ext cx="2514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52400" y="2895600"/>
            <a:ext cx="2514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971800" y="1981200"/>
            <a:ext cx="2133600" cy="14477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971800" y="1752601"/>
            <a:ext cx="2133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971800" y="762000"/>
            <a:ext cx="21336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971800" y="533400"/>
            <a:ext cx="2133600" cy="2689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971800" y="3733799"/>
            <a:ext cx="2133600" cy="14478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971800" y="3429000"/>
            <a:ext cx="2133600" cy="2958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971800" y="5410200"/>
            <a:ext cx="2133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971800" y="5181600"/>
            <a:ext cx="2133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914400" y="4495800"/>
            <a:ext cx="931665" cy="369332"/>
          </a:xfrm>
          <a:prstGeom prst="rect">
            <a:avLst/>
          </a:prstGeom>
          <a:noFill/>
        </p:spPr>
        <p:txBody>
          <a:bodyPr wrap="none" rtlCol="0">
            <a:spAutoFit/>
          </a:bodyPr>
          <a:lstStyle/>
          <a:p>
            <a:r>
              <a:rPr lang="en-US" dirty="0" smtClean="0">
                <a:solidFill>
                  <a:schemeClr val="bg1">
                    <a:lumMod val="95000"/>
                  </a:schemeClr>
                </a:solidFill>
              </a:rPr>
              <a:t>TRENDS</a:t>
            </a:r>
            <a:endParaRPr lang="en-US" dirty="0">
              <a:solidFill>
                <a:schemeClr val="bg1">
                  <a:lumMod val="95000"/>
                </a:schemeClr>
              </a:solidFill>
            </a:endParaRPr>
          </a:p>
        </p:txBody>
      </p:sp>
      <p:sp>
        <p:nvSpPr>
          <p:cNvPr id="35" name="TextBox 34"/>
          <p:cNvSpPr txBox="1"/>
          <p:nvPr/>
        </p:nvSpPr>
        <p:spPr>
          <a:xfrm>
            <a:off x="685800" y="3733800"/>
            <a:ext cx="1263741" cy="369332"/>
          </a:xfrm>
          <a:prstGeom prst="rect">
            <a:avLst/>
          </a:prstGeom>
          <a:noFill/>
        </p:spPr>
        <p:txBody>
          <a:bodyPr wrap="square" rtlCol="0">
            <a:spAutoFit/>
          </a:bodyPr>
          <a:lstStyle/>
          <a:p>
            <a:r>
              <a:rPr lang="en-US" dirty="0" smtClean="0">
                <a:solidFill>
                  <a:schemeClr val="bg1">
                    <a:lumMod val="95000"/>
                  </a:schemeClr>
                </a:solidFill>
              </a:rPr>
              <a:t>PROBLEM</a:t>
            </a:r>
          </a:p>
        </p:txBody>
      </p:sp>
      <p:sp>
        <p:nvSpPr>
          <p:cNvPr id="37" name="TextBox 36"/>
          <p:cNvSpPr txBox="1"/>
          <p:nvPr/>
        </p:nvSpPr>
        <p:spPr>
          <a:xfrm>
            <a:off x="3429000" y="457200"/>
            <a:ext cx="1370593" cy="369332"/>
          </a:xfrm>
          <a:prstGeom prst="rect">
            <a:avLst/>
          </a:prstGeom>
          <a:noFill/>
        </p:spPr>
        <p:txBody>
          <a:bodyPr wrap="square" rtlCol="0">
            <a:spAutoFit/>
          </a:bodyPr>
          <a:lstStyle/>
          <a:p>
            <a:r>
              <a:rPr lang="en-US" dirty="0" smtClean="0">
                <a:solidFill>
                  <a:schemeClr val="bg1">
                    <a:lumMod val="95000"/>
                  </a:schemeClr>
                </a:solidFill>
              </a:rPr>
              <a:t>STRENGTHS</a:t>
            </a:r>
            <a:endParaRPr lang="en-US" dirty="0">
              <a:solidFill>
                <a:schemeClr val="bg1">
                  <a:lumMod val="95000"/>
                </a:schemeClr>
              </a:solidFill>
            </a:endParaRPr>
          </a:p>
        </p:txBody>
      </p:sp>
      <p:sp>
        <p:nvSpPr>
          <p:cNvPr id="38" name="TextBox 37"/>
          <p:cNvSpPr txBox="1"/>
          <p:nvPr/>
        </p:nvSpPr>
        <p:spPr>
          <a:xfrm>
            <a:off x="3276600" y="1676400"/>
            <a:ext cx="1439240" cy="369332"/>
          </a:xfrm>
          <a:prstGeom prst="rect">
            <a:avLst/>
          </a:prstGeom>
          <a:noFill/>
        </p:spPr>
        <p:txBody>
          <a:bodyPr wrap="none" rtlCol="0">
            <a:spAutoFit/>
          </a:bodyPr>
          <a:lstStyle/>
          <a:p>
            <a:r>
              <a:rPr lang="en-US" dirty="0" smtClean="0">
                <a:solidFill>
                  <a:schemeClr val="bg1">
                    <a:lumMod val="95000"/>
                  </a:schemeClr>
                </a:solidFill>
              </a:rPr>
              <a:t>WEAKNESSES</a:t>
            </a:r>
            <a:endParaRPr lang="en-US" dirty="0">
              <a:solidFill>
                <a:schemeClr val="bg1">
                  <a:lumMod val="95000"/>
                </a:schemeClr>
              </a:solidFill>
            </a:endParaRPr>
          </a:p>
        </p:txBody>
      </p:sp>
      <p:sp>
        <p:nvSpPr>
          <p:cNvPr id="39" name="TextBox 38"/>
          <p:cNvSpPr txBox="1"/>
          <p:nvPr/>
        </p:nvSpPr>
        <p:spPr>
          <a:xfrm>
            <a:off x="3200400" y="3429000"/>
            <a:ext cx="1701428" cy="369332"/>
          </a:xfrm>
          <a:prstGeom prst="rect">
            <a:avLst/>
          </a:prstGeom>
          <a:noFill/>
        </p:spPr>
        <p:txBody>
          <a:bodyPr wrap="none" rtlCol="0">
            <a:spAutoFit/>
          </a:bodyPr>
          <a:lstStyle/>
          <a:p>
            <a:r>
              <a:rPr lang="en-US" dirty="0" smtClean="0">
                <a:solidFill>
                  <a:schemeClr val="bg1">
                    <a:lumMod val="95000"/>
                  </a:schemeClr>
                </a:solidFill>
              </a:rPr>
              <a:t>OPPORTUNITIES</a:t>
            </a:r>
            <a:endParaRPr lang="en-US" dirty="0">
              <a:solidFill>
                <a:schemeClr val="bg1">
                  <a:lumMod val="95000"/>
                </a:schemeClr>
              </a:solidFill>
            </a:endParaRPr>
          </a:p>
        </p:txBody>
      </p:sp>
      <p:sp>
        <p:nvSpPr>
          <p:cNvPr id="40" name="TextBox 39"/>
          <p:cNvSpPr txBox="1"/>
          <p:nvPr/>
        </p:nvSpPr>
        <p:spPr>
          <a:xfrm>
            <a:off x="3581400" y="5105400"/>
            <a:ext cx="1007776" cy="369332"/>
          </a:xfrm>
          <a:prstGeom prst="rect">
            <a:avLst/>
          </a:prstGeom>
          <a:noFill/>
        </p:spPr>
        <p:txBody>
          <a:bodyPr wrap="none" rtlCol="0">
            <a:spAutoFit/>
          </a:bodyPr>
          <a:lstStyle/>
          <a:p>
            <a:r>
              <a:rPr lang="en-US" dirty="0" smtClean="0">
                <a:solidFill>
                  <a:schemeClr val="bg1">
                    <a:lumMod val="95000"/>
                  </a:schemeClr>
                </a:solidFill>
              </a:rPr>
              <a:t>THREATS</a:t>
            </a:r>
            <a:endParaRPr lang="en-US" dirty="0">
              <a:solidFill>
                <a:schemeClr val="bg1">
                  <a:lumMod val="95000"/>
                </a:schemeClr>
              </a:solidFill>
            </a:endParaRPr>
          </a:p>
        </p:txBody>
      </p:sp>
      <p:cxnSp>
        <p:nvCxnSpPr>
          <p:cNvPr id="43" name="Curved Connector 42"/>
          <p:cNvCxnSpPr>
            <a:stCxn id="6" idx="3"/>
            <a:endCxn id="18" idx="3"/>
          </p:cNvCxnSpPr>
          <p:nvPr/>
        </p:nvCxnSpPr>
        <p:spPr>
          <a:xfrm>
            <a:off x="2667000" y="2019300"/>
            <a:ext cx="1588" cy="1752600"/>
          </a:xfrm>
          <a:prstGeom prst="curvedConnector3">
            <a:avLst>
              <a:gd name="adj1" fmla="val 14395466"/>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7" name="Curved Connector 46"/>
          <p:cNvCxnSpPr>
            <a:stCxn id="10" idx="3"/>
            <a:endCxn id="18" idx="3"/>
          </p:cNvCxnSpPr>
          <p:nvPr/>
        </p:nvCxnSpPr>
        <p:spPr>
          <a:xfrm flipV="1">
            <a:off x="2667000" y="3771900"/>
            <a:ext cx="1588" cy="1981200"/>
          </a:xfrm>
          <a:prstGeom prst="curvedConnector3">
            <a:avLst>
              <a:gd name="adj1" fmla="val 1439546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5257800" y="2209800"/>
            <a:ext cx="36576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257800" y="1905000"/>
            <a:ext cx="3657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257800" y="381000"/>
            <a:ext cx="3657600" cy="1524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257800" y="152400"/>
            <a:ext cx="3657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6400800" y="76200"/>
            <a:ext cx="2743200" cy="369332"/>
          </a:xfrm>
          <a:prstGeom prst="rect">
            <a:avLst/>
          </a:prstGeom>
          <a:noFill/>
        </p:spPr>
        <p:txBody>
          <a:bodyPr wrap="square" rtlCol="0">
            <a:spAutoFit/>
          </a:bodyPr>
          <a:lstStyle/>
          <a:p>
            <a:r>
              <a:rPr lang="en-US" dirty="0" smtClean="0">
                <a:solidFill>
                  <a:schemeClr val="bg1">
                    <a:lumMod val="95000"/>
                  </a:schemeClr>
                </a:solidFill>
              </a:rPr>
              <a:t>Total Market</a:t>
            </a:r>
            <a:endParaRPr lang="en-US" dirty="0">
              <a:solidFill>
                <a:schemeClr val="bg1">
                  <a:lumMod val="95000"/>
                </a:schemeClr>
              </a:solidFill>
            </a:endParaRPr>
          </a:p>
        </p:txBody>
      </p:sp>
      <p:sp>
        <p:nvSpPr>
          <p:cNvPr id="59" name="TextBox 58"/>
          <p:cNvSpPr txBox="1"/>
          <p:nvPr/>
        </p:nvSpPr>
        <p:spPr>
          <a:xfrm>
            <a:off x="6172200" y="1905000"/>
            <a:ext cx="2210261" cy="369332"/>
          </a:xfrm>
          <a:prstGeom prst="rect">
            <a:avLst/>
          </a:prstGeom>
          <a:noFill/>
        </p:spPr>
        <p:txBody>
          <a:bodyPr wrap="square" rtlCol="0">
            <a:spAutoFit/>
          </a:bodyPr>
          <a:lstStyle/>
          <a:p>
            <a:r>
              <a:rPr lang="en-US" dirty="0" smtClean="0">
                <a:solidFill>
                  <a:schemeClr val="bg1">
                    <a:lumMod val="95000"/>
                  </a:schemeClr>
                </a:solidFill>
              </a:rPr>
              <a:t>MARKET SHARE</a:t>
            </a:r>
            <a:endParaRPr lang="en-US" dirty="0">
              <a:solidFill>
                <a:schemeClr val="bg1">
                  <a:lumMod val="95000"/>
                </a:schemeClr>
              </a:solidFill>
            </a:endParaRPr>
          </a:p>
        </p:txBody>
      </p:sp>
      <p:sp>
        <p:nvSpPr>
          <p:cNvPr id="60" name="TextBox 59"/>
          <p:cNvSpPr txBox="1"/>
          <p:nvPr/>
        </p:nvSpPr>
        <p:spPr>
          <a:xfrm>
            <a:off x="3048000" y="838200"/>
            <a:ext cx="2133600" cy="738664"/>
          </a:xfrm>
          <a:prstGeom prst="rect">
            <a:avLst/>
          </a:prstGeom>
          <a:noFill/>
        </p:spPr>
        <p:txBody>
          <a:bodyPr wrap="square" rtlCol="0">
            <a:spAutoFit/>
          </a:bodyPr>
          <a:lstStyle/>
          <a:p>
            <a:r>
              <a:rPr lang="en-US" sz="1400" dirty="0" smtClean="0"/>
              <a:t>-Strong Brand Recognition</a:t>
            </a:r>
          </a:p>
          <a:p>
            <a:pPr>
              <a:buFontTx/>
              <a:buChar char="-"/>
            </a:pPr>
            <a:r>
              <a:rPr lang="en-US" sz="1400" dirty="0" smtClean="0"/>
              <a:t>Innovative Company</a:t>
            </a:r>
          </a:p>
          <a:p>
            <a:pPr>
              <a:buFontTx/>
              <a:buChar char="-"/>
            </a:pPr>
            <a:r>
              <a:rPr lang="en-US" sz="1400" dirty="0" smtClean="0"/>
              <a:t>High Quality Products</a:t>
            </a:r>
            <a:endParaRPr lang="en-US" sz="1400" dirty="0"/>
          </a:p>
        </p:txBody>
      </p:sp>
      <p:sp>
        <p:nvSpPr>
          <p:cNvPr id="61" name="TextBox 60"/>
          <p:cNvSpPr txBox="1"/>
          <p:nvPr/>
        </p:nvSpPr>
        <p:spPr>
          <a:xfrm>
            <a:off x="2971800" y="1981200"/>
            <a:ext cx="2133600" cy="1600438"/>
          </a:xfrm>
          <a:prstGeom prst="rect">
            <a:avLst/>
          </a:prstGeom>
          <a:noFill/>
        </p:spPr>
        <p:txBody>
          <a:bodyPr wrap="square" rtlCol="0">
            <a:spAutoFit/>
          </a:bodyPr>
          <a:lstStyle/>
          <a:p>
            <a:r>
              <a:rPr lang="en-US" sz="1400" dirty="0" smtClean="0"/>
              <a:t>-Decline in CD Sales</a:t>
            </a:r>
          </a:p>
          <a:p>
            <a:r>
              <a:rPr lang="en-US" sz="1400" dirty="0" smtClean="0"/>
              <a:t>-Fierce Competition</a:t>
            </a:r>
          </a:p>
          <a:p>
            <a:r>
              <a:rPr lang="en-US" sz="1400" dirty="0" smtClean="0"/>
              <a:t>-Poor Marketing Strategy</a:t>
            </a:r>
          </a:p>
          <a:p>
            <a:r>
              <a:rPr lang="en-US" sz="1400" dirty="0" smtClean="0"/>
              <a:t>-Weak Financial Position</a:t>
            </a:r>
          </a:p>
          <a:p>
            <a:r>
              <a:rPr lang="en-US" sz="1400" dirty="0" smtClean="0"/>
              <a:t>-Follower in Digital Music Distribution</a:t>
            </a:r>
          </a:p>
          <a:p>
            <a:endParaRPr lang="en-US" sz="1400" dirty="0"/>
          </a:p>
        </p:txBody>
      </p:sp>
      <p:sp>
        <p:nvSpPr>
          <p:cNvPr id="62" name="TextBox 61"/>
          <p:cNvSpPr txBox="1"/>
          <p:nvPr/>
        </p:nvSpPr>
        <p:spPr>
          <a:xfrm>
            <a:off x="3048000" y="5486400"/>
            <a:ext cx="1981200" cy="1169551"/>
          </a:xfrm>
          <a:prstGeom prst="rect">
            <a:avLst/>
          </a:prstGeom>
          <a:noFill/>
        </p:spPr>
        <p:txBody>
          <a:bodyPr wrap="square" rtlCol="0">
            <a:spAutoFit/>
          </a:bodyPr>
          <a:lstStyle/>
          <a:p>
            <a:r>
              <a:rPr lang="en-US" sz="1400" dirty="0" smtClean="0"/>
              <a:t>-Poor economy</a:t>
            </a:r>
          </a:p>
          <a:p>
            <a:r>
              <a:rPr lang="en-US" sz="1400" dirty="0" smtClean="0"/>
              <a:t>-Piracy</a:t>
            </a:r>
          </a:p>
          <a:p>
            <a:r>
              <a:rPr lang="en-US" sz="1400" dirty="0" smtClean="0"/>
              <a:t>-Currency exchange rates</a:t>
            </a:r>
          </a:p>
          <a:p>
            <a:r>
              <a:rPr lang="en-US" sz="1400" dirty="0" smtClean="0"/>
              <a:t>-Alternative Products </a:t>
            </a:r>
            <a:endParaRPr lang="en-US" sz="1400" dirty="0"/>
          </a:p>
        </p:txBody>
      </p:sp>
      <p:sp>
        <p:nvSpPr>
          <p:cNvPr id="63" name="TextBox 62"/>
          <p:cNvSpPr txBox="1"/>
          <p:nvPr/>
        </p:nvSpPr>
        <p:spPr>
          <a:xfrm>
            <a:off x="3048000" y="3810000"/>
            <a:ext cx="2133600" cy="800219"/>
          </a:xfrm>
          <a:prstGeom prst="rect">
            <a:avLst/>
          </a:prstGeom>
          <a:noFill/>
        </p:spPr>
        <p:txBody>
          <a:bodyPr wrap="square" rtlCol="0">
            <a:spAutoFit/>
          </a:bodyPr>
          <a:lstStyle/>
          <a:p>
            <a:r>
              <a:rPr lang="en-US" dirty="0" smtClean="0"/>
              <a:t>-</a:t>
            </a:r>
            <a:r>
              <a:rPr lang="en-US" sz="1400" dirty="0" smtClean="0"/>
              <a:t>Growing Digital Industry</a:t>
            </a:r>
          </a:p>
          <a:p>
            <a:r>
              <a:rPr lang="en-US" sz="1400" dirty="0" smtClean="0"/>
              <a:t>-High Demand for Music</a:t>
            </a:r>
          </a:p>
          <a:p>
            <a:r>
              <a:rPr lang="en-US" sz="1400" dirty="0" smtClean="0"/>
              <a:t>-Product Development </a:t>
            </a:r>
            <a:endParaRPr lang="en-US" dirty="0"/>
          </a:p>
        </p:txBody>
      </p:sp>
      <p:graphicFrame>
        <p:nvGraphicFramePr>
          <p:cNvPr id="65" name="Chart 64"/>
          <p:cNvGraphicFramePr/>
          <p:nvPr/>
        </p:nvGraphicFramePr>
        <p:xfrm>
          <a:off x="5257800" y="2286000"/>
          <a:ext cx="3657600" cy="1768929"/>
        </p:xfrm>
        <a:graphic>
          <a:graphicData uri="http://schemas.openxmlformats.org/drawingml/2006/chart">
            <c:chart xmlns:c="http://schemas.openxmlformats.org/drawingml/2006/chart" xmlns:r="http://schemas.openxmlformats.org/officeDocument/2006/relationships" r:id="rId3"/>
          </a:graphicData>
        </a:graphic>
      </p:graphicFrame>
      <p:sp>
        <p:nvSpPr>
          <p:cNvPr id="66" name="TextBox 65"/>
          <p:cNvSpPr txBox="1"/>
          <p:nvPr/>
        </p:nvSpPr>
        <p:spPr>
          <a:xfrm>
            <a:off x="5344633" y="609600"/>
            <a:ext cx="3487479" cy="646331"/>
          </a:xfrm>
          <a:prstGeom prst="rect">
            <a:avLst/>
          </a:prstGeom>
          <a:noFill/>
        </p:spPr>
        <p:txBody>
          <a:bodyPr wrap="square" rtlCol="0">
            <a:spAutoFit/>
          </a:bodyPr>
          <a:lstStyle/>
          <a:p>
            <a:r>
              <a:rPr lang="en-US" dirty="0" smtClean="0"/>
              <a:t>Total revenues in 2008 for all music sales was $27.5 Billion. </a:t>
            </a:r>
            <a:endParaRPr lang="en-US" dirty="0"/>
          </a:p>
        </p:txBody>
      </p:sp>
      <p:sp>
        <p:nvSpPr>
          <p:cNvPr id="67" name="Flowchart: Terminator 66"/>
          <p:cNvSpPr/>
          <p:nvPr/>
        </p:nvSpPr>
        <p:spPr>
          <a:xfrm>
            <a:off x="3048000" y="152400"/>
            <a:ext cx="1981200" cy="3048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3657600" y="152400"/>
            <a:ext cx="763414" cy="369332"/>
          </a:xfrm>
          <a:prstGeom prst="rect">
            <a:avLst/>
          </a:prstGeom>
          <a:noFill/>
        </p:spPr>
        <p:txBody>
          <a:bodyPr wrap="none" rtlCol="0">
            <a:spAutoFit/>
          </a:bodyPr>
          <a:lstStyle/>
          <a:p>
            <a:r>
              <a:rPr lang="en-US" b="1" dirty="0" smtClean="0">
                <a:solidFill>
                  <a:schemeClr val="bg1">
                    <a:lumMod val="95000"/>
                  </a:schemeClr>
                </a:solidFill>
              </a:rPr>
              <a:t>SWOT</a:t>
            </a:r>
            <a:endParaRPr lang="en-US" b="1" dirty="0">
              <a:solidFill>
                <a:schemeClr val="bg1">
                  <a:lumMod val="95000"/>
                </a:schemeClr>
              </a:solidFill>
            </a:endParaRPr>
          </a:p>
        </p:txBody>
      </p:sp>
      <p:sp>
        <p:nvSpPr>
          <p:cNvPr id="41" name="TextBox 40"/>
          <p:cNvSpPr txBox="1"/>
          <p:nvPr/>
        </p:nvSpPr>
        <p:spPr>
          <a:xfrm>
            <a:off x="228600" y="4876800"/>
            <a:ext cx="1981200" cy="1815882"/>
          </a:xfrm>
          <a:prstGeom prst="rect">
            <a:avLst/>
          </a:prstGeom>
          <a:noFill/>
        </p:spPr>
        <p:txBody>
          <a:bodyPr wrap="square" rtlCol="0">
            <a:spAutoFit/>
          </a:bodyPr>
          <a:lstStyle/>
          <a:p>
            <a:r>
              <a:rPr lang="en-US" sz="1400" dirty="0" smtClean="0"/>
              <a:t>-Digital Music sales are increasing contributing to the decrease in CD sales. </a:t>
            </a:r>
          </a:p>
          <a:p>
            <a:r>
              <a:rPr lang="en-US" sz="1400" dirty="0" smtClean="0"/>
              <a:t>-Piracy is increasing as well, it is estimated that 95% of all downloads are illegal.</a:t>
            </a:r>
            <a:endParaRPr lang="en-US" sz="1400" dirty="0"/>
          </a:p>
        </p:txBody>
      </p:sp>
      <p:sp>
        <p:nvSpPr>
          <p:cNvPr id="56" name="TextBox 55"/>
          <p:cNvSpPr txBox="1"/>
          <p:nvPr/>
        </p:nvSpPr>
        <p:spPr>
          <a:xfrm>
            <a:off x="228600" y="3124200"/>
            <a:ext cx="2286000" cy="1200329"/>
          </a:xfrm>
          <a:prstGeom prst="rect">
            <a:avLst/>
          </a:prstGeom>
          <a:noFill/>
        </p:spPr>
        <p:txBody>
          <a:bodyPr wrap="square" rtlCol="0">
            <a:spAutoFit/>
          </a:bodyPr>
          <a:lstStyle/>
          <a:p>
            <a:r>
              <a:rPr lang="en-US" sz="1200" dirty="0" smtClean="0"/>
              <a:t>-Increase marketing for Walkman product.</a:t>
            </a:r>
          </a:p>
          <a:p>
            <a:r>
              <a:rPr lang="en-US" sz="1200" dirty="0" smtClean="0"/>
              <a:t>-Discontinue production of CD’s. </a:t>
            </a:r>
          </a:p>
          <a:p>
            <a:r>
              <a:rPr lang="en-US" sz="1200" dirty="0" smtClean="0"/>
              <a:t>-Introduce incentives for buying Sony Products such </a:t>
            </a:r>
            <a:r>
              <a:rPr lang="en-US" sz="1200" dirty="0" smtClean="0"/>
              <a:t>as Sony </a:t>
            </a:r>
            <a:r>
              <a:rPr lang="en-US" sz="1200" dirty="0" smtClean="0"/>
              <a:t>Music Rewards. </a:t>
            </a:r>
          </a:p>
        </p:txBody>
      </p:sp>
      <p:sp>
        <p:nvSpPr>
          <p:cNvPr id="82" name="TextBox 81"/>
          <p:cNvSpPr txBox="1"/>
          <p:nvPr/>
        </p:nvSpPr>
        <p:spPr>
          <a:xfrm>
            <a:off x="609600" y="2819400"/>
            <a:ext cx="2057400" cy="369332"/>
          </a:xfrm>
          <a:prstGeom prst="rect">
            <a:avLst/>
          </a:prstGeom>
          <a:noFill/>
        </p:spPr>
        <p:txBody>
          <a:bodyPr wrap="square" rtlCol="0">
            <a:spAutoFit/>
          </a:bodyPr>
          <a:lstStyle/>
          <a:p>
            <a:r>
              <a:rPr lang="en-US" dirty="0" smtClean="0">
                <a:solidFill>
                  <a:schemeClr val="bg1"/>
                </a:solidFill>
              </a:rPr>
              <a:t>   SOLUTIONS</a:t>
            </a:r>
            <a:endParaRPr lang="en-US" dirty="0">
              <a:solidFill>
                <a:schemeClr val="bg1"/>
              </a:solidFill>
            </a:endParaRPr>
          </a:p>
        </p:txBody>
      </p:sp>
      <p:sp>
        <p:nvSpPr>
          <p:cNvPr id="88" name="TextBox 87"/>
          <p:cNvSpPr txBox="1"/>
          <p:nvPr/>
        </p:nvSpPr>
        <p:spPr>
          <a:xfrm>
            <a:off x="838200" y="1066800"/>
            <a:ext cx="1828800" cy="369332"/>
          </a:xfrm>
          <a:prstGeom prst="rect">
            <a:avLst/>
          </a:prstGeom>
          <a:noFill/>
        </p:spPr>
        <p:txBody>
          <a:bodyPr wrap="square" rtlCol="0">
            <a:spAutoFit/>
          </a:bodyPr>
          <a:lstStyle/>
          <a:p>
            <a:r>
              <a:rPr lang="en-US" dirty="0" smtClean="0">
                <a:solidFill>
                  <a:schemeClr val="bg1"/>
                </a:solidFill>
              </a:rPr>
              <a:t>P</a:t>
            </a:r>
            <a:r>
              <a:rPr lang="en-US" dirty="0" smtClean="0">
                <a:solidFill>
                  <a:schemeClr val="bg1"/>
                </a:solidFill>
              </a:rPr>
              <a:t>ROBLEM</a:t>
            </a:r>
            <a:endParaRPr lang="en-US" dirty="0">
              <a:solidFill>
                <a:schemeClr val="bg1"/>
              </a:solidFill>
            </a:endParaRPr>
          </a:p>
        </p:txBody>
      </p:sp>
      <p:sp>
        <p:nvSpPr>
          <p:cNvPr id="93" name="Rectangle 92"/>
          <p:cNvSpPr/>
          <p:nvPr/>
        </p:nvSpPr>
        <p:spPr>
          <a:xfrm>
            <a:off x="5257800" y="4343400"/>
            <a:ext cx="3657600" cy="2362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5257800" y="4038600"/>
            <a:ext cx="3657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RATIONALE</a:t>
            </a:r>
            <a:endParaRPr lang="en-US" dirty="0"/>
          </a:p>
        </p:txBody>
      </p:sp>
      <p:sp>
        <p:nvSpPr>
          <p:cNvPr id="97" name="TextBox 96"/>
          <p:cNvSpPr txBox="1"/>
          <p:nvPr/>
        </p:nvSpPr>
        <p:spPr>
          <a:xfrm>
            <a:off x="5334000" y="4343400"/>
            <a:ext cx="3505200" cy="2308324"/>
          </a:xfrm>
          <a:prstGeom prst="rect">
            <a:avLst/>
          </a:prstGeom>
          <a:noFill/>
        </p:spPr>
        <p:txBody>
          <a:bodyPr wrap="square" rtlCol="0">
            <a:spAutoFit/>
          </a:bodyPr>
          <a:lstStyle/>
          <a:p>
            <a:r>
              <a:rPr lang="en-US" sz="1200" dirty="0" smtClean="0"/>
              <a:t>-We arrived at the stated solutions because of our findings from our primary and secondary research. Our interviewees made the piracy and album purchase habits clear to us on a small scale, while our secondary sources made it clear how wide ranging piracy really is.</a:t>
            </a:r>
          </a:p>
          <a:p>
            <a:endParaRPr lang="en-US" sz="1200" dirty="0" smtClean="0"/>
          </a:p>
          <a:p>
            <a:r>
              <a:rPr lang="en-US" sz="1200" dirty="0" smtClean="0"/>
              <a:t>-</a:t>
            </a:r>
            <a:r>
              <a:rPr lang="en-US" sz="1200" dirty="0" smtClean="0"/>
              <a:t>Incentives will encourage customers to be loyal to </a:t>
            </a:r>
            <a:r>
              <a:rPr lang="en-US" sz="1200" dirty="0" smtClean="0"/>
              <a:t>S</a:t>
            </a:r>
            <a:r>
              <a:rPr lang="en-US" sz="1200" dirty="0" smtClean="0"/>
              <a:t>ony and purchase music legally. </a:t>
            </a:r>
          </a:p>
          <a:p>
            <a:endParaRPr lang="en-US" sz="1200" dirty="0" smtClean="0"/>
          </a:p>
          <a:p>
            <a:r>
              <a:rPr lang="en-US" sz="1200" dirty="0" smtClean="0"/>
              <a:t>-Strong marketing  will help  more customers realize Sony’s position in the digital music player market.</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t1.gstatic.com/images?q=tbn:W5MFSpFjvUtz8M:">
            <a:hlinkClick r:id="rId3"/>
          </p:cNvPr>
          <p:cNvPicPr>
            <a:picLocks noChangeAspect="1" noChangeArrowheads="1"/>
          </p:cNvPicPr>
          <p:nvPr/>
        </p:nvPicPr>
        <p:blipFill>
          <a:blip r:embed="rId4" cstate="print"/>
          <a:stretch>
            <a:fillRect/>
          </a:stretch>
        </p:blipFill>
        <p:spPr bwMode="auto">
          <a:xfrm>
            <a:off x="7315200" y="5257800"/>
            <a:ext cx="1123950" cy="1143000"/>
          </a:xfrm>
          <a:prstGeom prst="rect">
            <a:avLst/>
          </a:prstGeom>
          <a:noFill/>
          <a:ln>
            <a:noFill/>
          </a:ln>
        </p:spPr>
      </p:pic>
      <p:pic>
        <p:nvPicPr>
          <p:cNvPr id="1028" name="Picture 4" descr="http://www.sonystyle.com/wcsstore/SonyStyleStorefrontAssetStore/img/218x144/NWZE344BLK.jpg"/>
          <p:cNvPicPr>
            <a:picLocks noChangeAspect="1" noChangeArrowheads="1"/>
          </p:cNvPicPr>
          <p:nvPr/>
        </p:nvPicPr>
        <p:blipFill>
          <a:blip r:embed="rId5" cstate="print"/>
          <a:stretch>
            <a:fillRect/>
          </a:stretch>
        </p:blipFill>
        <p:spPr bwMode="auto">
          <a:xfrm>
            <a:off x="3810000" y="4038600"/>
            <a:ext cx="2076450" cy="1371600"/>
          </a:xfrm>
          <a:prstGeom prst="rect">
            <a:avLst/>
          </a:prstGeom>
          <a:noFill/>
          <a:ln>
            <a:noFill/>
          </a:ln>
        </p:spPr>
      </p:pic>
      <p:pic>
        <p:nvPicPr>
          <p:cNvPr id="1026" name="Picture 2" descr="http://www.sonystyle.com/wcsstore/SonyStyleStorefrontAssetStore/img/218x144/NWZX1061FBSMP.jpg"/>
          <p:cNvPicPr>
            <a:picLocks noChangeAspect="1" noChangeArrowheads="1"/>
          </p:cNvPicPr>
          <p:nvPr/>
        </p:nvPicPr>
        <p:blipFill>
          <a:blip r:embed="rId6" cstate="print"/>
          <a:stretch>
            <a:fillRect/>
          </a:stretch>
        </p:blipFill>
        <p:spPr bwMode="auto">
          <a:xfrm>
            <a:off x="3810000" y="1676400"/>
            <a:ext cx="2095500" cy="1714500"/>
          </a:xfrm>
          <a:prstGeom prst="rect">
            <a:avLst/>
          </a:prstGeom>
          <a:noFill/>
          <a:ln>
            <a:noFill/>
          </a:ln>
        </p:spPr>
      </p:pic>
      <p:sp>
        <p:nvSpPr>
          <p:cNvPr id="27" name="Rectangle 26"/>
          <p:cNvSpPr/>
          <p:nvPr/>
        </p:nvSpPr>
        <p:spPr>
          <a:xfrm>
            <a:off x="228600" y="2667000"/>
            <a:ext cx="2971800" cy="14477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28600" y="2362200"/>
            <a:ext cx="2971800" cy="304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28600" y="1066800"/>
            <a:ext cx="29718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28600" y="762001"/>
            <a:ext cx="2971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28600" y="4419600"/>
            <a:ext cx="2971800" cy="2057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28600" y="4114800"/>
            <a:ext cx="2971800" cy="2958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457200" y="762000"/>
            <a:ext cx="2590800" cy="369332"/>
          </a:xfrm>
          <a:prstGeom prst="rect">
            <a:avLst/>
          </a:prstGeom>
          <a:noFill/>
        </p:spPr>
        <p:txBody>
          <a:bodyPr wrap="square" rtlCol="0">
            <a:spAutoFit/>
          </a:bodyPr>
          <a:lstStyle/>
          <a:p>
            <a:r>
              <a:rPr lang="en-US" dirty="0" smtClean="0">
                <a:solidFill>
                  <a:schemeClr val="bg1">
                    <a:lumMod val="95000"/>
                  </a:schemeClr>
                </a:solidFill>
              </a:rPr>
              <a:t>QUALITATIVE RESEARCH</a:t>
            </a:r>
            <a:endParaRPr lang="en-US" dirty="0">
              <a:solidFill>
                <a:schemeClr val="bg1">
                  <a:lumMod val="95000"/>
                </a:schemeClr>
              </a:solidFill>
            </a:endParaRPr>
          </a:p>
        </p:txBody>
      </p:sp>
      <p:sp>
        <p:nvSpPr>
          <p:cNvPr id="41" name="TextBox 40"/>
          <p:cNvSpPr txBox="1"/>
          <p:nvPr/>
        </p:nvSpPr>
        <p:spPr>
          <a:xfrm>
            <a:off x="228600" y="1143000"/>
            <a:ext cx="2971800" cy="1169551"/>
          </a:xfrm>
          <a:prstGeom prst="rect">
            <a:avLst/>
          </a:prstGeom>
          <a:noFill/>
        </p:spPr>
        <p:txBody>
          <a:bodyPr wrap="square" rtlCol="0">
            <a:spAutoFit/>
          </a:bodyPr>
          <a:lstStyle/>
          <a:p>
            <a:r>
              <a:rPr lang="en-US" sz="1400" dirty="0" smtClean="0"/>
              <a:t>We conducted interviews from a convenience sample on their opinions on digital music issues and usage. We found that every candidate reported using digital music devices. </a:t>
            </a:r>
            <a:endParaRPr lang="en-US" sz="1400" dirty="0"/>
          </a:p>
        </p:txBody>
      </p:sp>
      <p:sp>
        <p:nvSpPr>
          <p:cNvPr id="42" name="TextBox 41"/>
          <p:cNvSpPr txBox="1"/>
          <p:nvPr/>
        </p:nvSpPr>
        <p:spPr>
          <a:xfrm>
            <a:off x="304800" y="2743200"/>
            <a:ext cx="2971800" cy="1600438"/>
          </a:xfrm>
          <a:prstGeom prst="rect">
            <a:avLst/>
          </a:prstGeom>
          <a:noFill/>
        </p:spPr>
        <p:txBody>
          <a:bodyPr wrap="square" rtlCol="0">
            <a:spAutoFit/>
          </a:bodyPr>
          <a:lstStyle/>
          <a:p>
            <a:r>
              <a:rPr lang="en-US" sz="1400" dirty="0" smtClean="0"/>
              <a:t>-Young women are 11% more likely to buy an </a:t>
            </a:r>
            <a:r>
              <a:rPr lang="en-US" sz="1400" dirty="0" err="1" smtClean="0"/>
              <a:t>Ipod</a:t>
            </a:r>
            <a:r>
              <a:rPr lang="en-US" sz="1400" dirty="0" smtClean="0"/>
              <a:t> brand and 55% more likely to buy Sony brand digital device.</a:t>
            </a:r>
          </a:p>
          <a:p>
            <a:r>
              <a:rPr lang="en-US" sz="1400" dirty="0" smtClean="0"/>
              <a:t>-Young men are 27% less likely to buy </a:t>
            </a:r>
            <a:r>
              <a:rPr lang="en-US" sz="1400" dirty="0" err="1" smtClean="0"/>
              <a:t>Ipod</a:t>
            </a:r>
            <a:r>
              <a:rPr lang="en-US" sz="1400" dirty="0" smtClean="0"/>
              <a:t> brand and 182% more likely to buy Sony brand device</a:t>
            </a:r>
          </a:p>
          <a:p>
            <a:endParaRPr lang="en-US" sz="1400" dirty="0"/>
          </a:p>
        </p:txBody>
      </p:sp>
      <p:sp>
        <p:nvSpPr>
          <p:cNvPr id="44" name="TextBox 43"/>
          <p:cNvSpPr txBox="1"/>
          <p:nvPr/>
        </p:nvSpPr>
        <p:spPr>
          <a:xfrm>
            <a:off x="228600" y="4495800"/>
            <a:ext cx="2971800" cy="2031325"/>
          </a:xfrm>
          <a:prstGeom prst="rect">
            <a:avLst/>
          </a:prstGeom>
          <a:noFill/>
        </p:spPr>
        <p:txBody>
          <a:bodyPr wrap="square" rtlCol="0">
            <a:spAutoFit/>
          </a:bodyPr>
          <a:lstStyle/>
          <a:p>
            <a:r>
              <a:rPr lang="en-US" sz="1400" dirty="0" smtClean="0"/>
              <a:t>Through our analysis we found that music piracy is not only a problem but and epidemic hurting the music industry. Also, the digital music world has more growth potential than expected.  Sony can capitalize on these markets by focusing efforts on product development and innovative solutions.</a:t>
            </a:r>
            <a:endParaRPr lang="en-US" sz="1400" dirty="0"/>
          </a:p>
        </p:txBody>
      </p:sp>
      <p:sp>
        <p:nvSpPr>
          <p:cNvPr id="46" name="Flowchart: Terminator 45"/>
          <p:cNvSpPr/>
          <p:nvPr/>
        </p:nvSpPr>
        <p:spPr>
          <a:xfrm>
            <a:off x="228600" y="152400"/>
            <a:ext cx="2743200" cy="4572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RESEARCH SUMMARY</a:t>
            </a:r>
            <a:endParaRPr lang="en-US" dirty="0"/>
          </a:p>
        </p:txBody>
      </p:sp>
      <p:sp>
        <p:nvSpPr>
          <p:cNvPr id="48" name="TextBox 47"/>
          <p:cNvSpPr txBox="1"/>
          <p:nvPr/>
        </p:nvSpPr>
        <p:spPr>
          <a:xfrm>
            <a:off x="457200" y="2362200"/>
            <a:ext cx="2590800" cy="369332"/>
          </a:xfrm>
          <a:prstGeom prst="rect">
            <a:avLst/>
          </a:prstGeom>
          <a:noFill/>
        </p:spPr>
        <p:txBody>
          <a:bodyPr wrap="square" rtlCol="0">
            <a:spAutoFit/>
          </a:bodyPr>
          <a:lstStyle/>
          <a:p>
            <a:r>
              <a:rPr lang="en-US" dirty="0" smtClean="0">
                <a:solidFill>
                  <a:schemeClr val="bg1">
                    <a:lumMod val="95000"/>
                  </a:schemeClr>
                </a:solidFill>
              </a:rPr>
              <a:t>QUANTITIVE RESEARCH</a:t>
            </a:r>
            <a:endParaRPr lang="en-US" dirty="0">
              <a:solidFill>
                <a:schemeClr val="bg1">
                  <a:lumMod val="95000"/>
                </a:schemeClr>
              </a:solidFill>
            </a:endParaRPr>
          </a:p>
        </p:txBody>
      </p:sp>
      <p:sp>
        <p:nvSpPr>
          <p:cNvPr id="49" name="TextBox 48"/>
          <p:cNvSpPr txBox="1"/>
          <p:nvPr/>
        </p:nvSpPr>
        <p:spPr>
          <a:xfrm>
            <a:off x="914400" y="4038600"/>
            <a:ext cx="2362200" cy="369332"/>
          </a:xfrm>
          <a:prstGeom prst="rect">
            <a:avLst/>
          </a:prstGeom>
          <a:noFill/>
        </p:spPr>
        <p:txBody>
          <a:bodyPr wrap="square" rtlCol="0">
            <a:spAutoFit/>
          </a:bodyPr>
          <a:lstStyle/>
          <a:p>
            <a:r>
              <a:rPr lang="en-US" dirty="0" smtClean="0">
                <a:solidFill>
                  <a:schemeClr val="bg1"/>
                </a:solidFill>
              </a:rPr>
              <a:t>OUR ANALYSIS</a:t>
            </a:r>
            <a:endParaRPr lang="en-US" dirty="0">
              <a:solidFill>
                <a:schemeClr val="bg1"/>
              </a:solidFill>
            </a:endParaRPr>
          </a:p>
        </p:txBody>
      </p:sp>
      <p:sp>
        <p:nvSpPr>
          <p:cNvPr id="15" name="Flowchart: Terminator 14"/>
          <p:cNvSpPr/>
          <p:nvPr/>
        </p:nvSpPr>
        <p:spPr>
          <a:xfrm>
            <a:off x="3429000" y="152400"/>
            <a:ext cx="2743200" cy="4572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PRODUCTS</a:t>
            </a:r>
            <a:endParaRPr lang="en-US" dirty="0"/>
          </a:p>
        </p:txBody>
      </p:sp>
      <p:sp>
        <p:nvSpPr>
          <p:cNvPr id="16" name="Rectangle 15"/>
          <p:cNvSpPr/>
          <p:nvPr/>
        </p:nvSpPr>
        <p:spPr>
          <a:xfrm>
            <a:off x="3429000" y="1066800"/>
            <a:ext cx="2971800" cy="2133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429000" y="762001"/>
            <a:ext cx="2971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657600" y="762000"/>
            <a:ext cx="2590800" cy="369332"/>
          </a:xfrm>
          <a:prstGeom prst="rect">
            <a:avLst/>
          </a:prstGeom>
          <a:noFill/>
        </p:spPr>
        <p:txBody>
          <a:bodyPr wrap="square" rtlCol="0">
            <a:spAutoFit/>
          </a:bodyPr>
          <a:lstStyle/>
          <a:p>
            <a:r>
              <a:rPr lang="en-US" dirty="0" smtClean="0">
                <a:solidFill>
                  <a:schemeClr val="bg1">
                    <a:lumMod val="95000"/>
                  </a:schemeClr>
                </a:solidFill>
              </a:rPr>
              <a:t>WALKMAN X SERIES</a:t>
            </a:r>
            <a:endParaRPr lang="en-US" dirty="0">
              <a:solidFill>
                <a:schemeClr val="bg1">
                  <a:lumMod val="95000"/>
                </a:schemeClr>
              </a:solidFill>
            </a:endParaRPr>
          </a:p>
        </p:txBody>
      </p:sp>
      <p:sp>
        <p:nvSpPr>
          <p:cNvPr id="19" name="TextBox 18"/>
          <p:cNvSpPr txBox="1"/>
          <p:nvPr/>
        </p:nvSpPr>
        <p:spPr>
          <a:xfrm>
            <a:off x="3429000" y="1143000"/>
            <a:ext cx="2971800" cy="738664"/>
          </a:xfrm>
          <a:prstGeom prst="rect">
            <a:avLst/>
          </a:prstGeom>
          <a:noFill/>
        </p:spPr>
        <p:txBody>
          <a:bodyPr wrap="square" rtlCol="0">
            <a:spAutoFit/>
          </a:bodyPr>
          <a:lstStyle/>
          <a:p>
            <a:r>
              <a:rPr lang="en-US" sz="1400" dirty="0" smtClean="0"/>
              <a:t>The X series is the top line product ranging from $300-$400, with a maximum storage capacity of 32GB.</a:t>
            </a:r>
            <a:endParaRPr lang="en-US" sz="1400" dirty="0"/>
          </a:p>
        </p:txBody>
      </p:sp>
      <p:sp>
        <p:nvSpPr>
          <p:cNvPr id="21" name="Rectangle 20"/>
          <p:cNvSpPr/>
          <p:nvPr/>
        </p:nvSpPr>
        <p:spPr>
          <a:xfrm>
            <a:off x="3429000" y="3429000"/>
            <a:ext cx="29718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429000" y="3200400"/>
            <a:ext cx="2971800" cy="2689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810000" y="3124200"/>
            <a:ext cx="2590800" cy="369332"/>
          </a:xfrm>
          <a:prstGeom prst="rect">
            <a:avLst/>
          </a:prstGeom>
          <a:noFill/>
        </p:spPr>
        <p:txBody>
          <a:bodyPr wrap="square" rtlCol="0">
            <a:spAutoFit/>
          </a:bodyPr>
          <a:lstStyle/>
          <a:p>
            <a:r>
              <a:rPr lang="en-US" dirty="0" smtClean="0">
                <a:solidFill>
                  <a:schemeClr val="bg1">
                    <a:lumMod val="95000"/>
                  </a:schemeClr>
                </a:solidFill>
              </a:rPr>
              <a:t>WALKMAN E SERIES</a:t>
            </a:r>
            <a:endParaRPr lang="en-US" dirty="0">
              <a:solidFill>
                <a:schemeClr val="bg1">
                  <a:lumMod val="95000"/>
                </a:schemeClr>
              </a:solidFill>
            </a:endParaRPr>
          </a:p>
        </p:txBody>
      </p:sp>
      <p:sp>
        <p:nvSpPr>
          <p:cNvPr id="24" name="TextBox 23"/>
          <p:cNvSpPr txBox="1"/>
          <p:nvPr/>
        </p:nvSpPr>
        <p:spPr>
          <a:xfrm>
            <a:off x="3505200" y="3505200"/>
            <a:ext cx="2971800" cy="738664"/>
          </a:xfrm>
          <a:prstGeom prst="rect">
            <a:avLst/>
          </a:prstGeom>
          <a:noFill/>
        </p:spPr>
        <p:txBody>
          <a:bodyPr wrap="square" rtlCol="0">
            <a:spAutoFit/>
          </a:bodyPr>
          <a:lstStyle/>
          <a:p>
            <a:r>
              <a:rPr lang="en-US" sz="1400" dirty="0" smtClean="0"/>
              <a:t>The E series is the mid-range product ranging from $63-$100, with a maximum storage capacity of 16GB.</a:t>
            </a:r>
            <a:endParaRPr lang="en-US" sz="1400" dirty="0"/>
          </a:p>
        </p:txBody>
      </p:sp>
      <p:sp>
        <p:nvSpPr>
          <p:cNvPr id="33" name="Flowchart: Terminator 32"/>
          <p:cNvSpPr/>
          <p:nvPr/>
        </p:nvSpPr>
        <p:spPr>
          <a:xfrm>
            <a:off x="6400800" y="152400"/>
            <a:ext cx="2590800" cy="4572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COMPETITOR’S PRODUCTS</a:t>
            </a:r>
            <a:endParaRPr lang="en-US" dirty="0"/>
          </a:p>
        </p:txBody>
      </p:sp>
      <p:sp>
        <p:nvSpPr>
          <p:cNvPr id="34" name="Rectangle 33"/>
          <p:cNvSpPr/>
          <p:nvPr/>
        </p:nvSpPr>
        <p:spPr>
          <a:xfrm>
            <a:off x="6477000" y="914400"/>
            <a:ext cx="2514600" cy="2971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477000" y="762000"/>
            <a:ext cx="2514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6934200" y="762000"/>
            <a:ext cx="1752600" cy="369332"/>
          </a:xfrm>
          <a:prstGeom prst="rect">
            <a:avLst/>
          </a:prstGeom>
          <a:noFill/>
        </p:spPr>
        <p:txBody>
          <a:bodyPr wrap="square" rtlCol="0">
            <a:spAutoFit/>
          </a:bodyPr>
          <a:lstStyle/>
          <a:p>
            <a:r>
              <a:rPr lang="en-US" dirty="0" smtClean="0">
                <a:solidFill>
                  <a:schemeClr val="bg1">
                    <a:lumMod val="95000"/>
                  </a:schemeClr>
                </a:solidFill>
              </a:rPr>
              <a:t>APPLE IPOD</a:t>
            </a:r>
            <a:endParaRPr lang="en-US" dirty="0">
              <a:solidFill>
                <a:schemeClr val="bg1">
                  <a:lumMod val="95000"/>
                </a:schemeClr>
              </a:solidFill>
            </a:endParaRPr>
          </a:p>
        </p:txBody>
      </p:sp>
      <p:sp>
        <p:nvSpPr>
          <p:cNvPr id="38" name="TextBox 37"/>
          <p:cNvSpPr txBox="1"/>
          <p:nvPr/>
        </p:nvSpPr>
        <p:spPr>
          <a:xfrm>
            <a:off x="6477000" y="1143000"/>
            <a:ext cx="2514600" cy="1600438"/>
          </a:xfrm>
          <a:prstGeom prst="rect">
            <a:avLst/>
          </a:prstGeom>
          <a:noFill/>
        </p:spPr>
        <p:txBody>
          <a:bodyPr wrap="square" rtlCol="0">
            <a:spAutoFit/>
          </a:bodyPr>
          <a:lstStyle/>
          <a:p>
            <a:r>
              <a:rPr lang="en-US" sz="1400" dirty="0" smtClean="0"/>
              <a:t>The </a:t>
            </a:r>
            <a:r>
              <a:rPr lang="en-US" sz="1400" dirty="0" err="1" smtClean="0"/>
              <a:t>Ipod</a:t>
            </a:r>
            <a:r>
              <a:rPr lang="en-US" sz="1400" dirty="0" smtClean="0"/>
              <a:t> comes in 4 options: </a:t>
            </a:r>
            <a:r>
              <a:rPr lang="en-US" sz="1400" dirty="0" err="1" smtClean="0"/>
              <a:t>Ipod</a:t>
            </a:r>
            <a:r>
              <a:rPr lang="en-US" sz="1400" dirty="0" smtClean="0"/>
              <a:t> shuffle, </a:t>
            </a:r>
            <a:r>
              <a:rPr lang="en-US" sz="1400" dirty="0" err="1" smtClean="0"/>
              <a:t>Itouch</a:t>
            </a:r>
            <a:r>
              <a:rPr lang="en-US" sz="1400" dirty="0" smtClean="0"/>
              <a:t>, </a:t>
            </a:r>
            <a:r>
              <a:rPr lang="en-US" sz="1400" dirty="0" err="1" smtClean="0"/>
              <a:t>Ipod</a:t>
            </a:r>
            <a:r>
              <a:rPr lang="en-US" sz="1400" dirty="0" smtClean="0"/>
              <a:t> Classic, and Shuffle </a:t>
            </a:r>
            <a:r>
              <a:rPr lang="en-US" sz="1400" dirty="0" err="1" smtClean="0"/>
              <a:t>Nano</a:t>
            </a:r>
            <a:r>
              <a:rPr lang="en-US" sz="1400" dirty="0" smtClean="0"/>
              <a:t>. Prices ranging  from $59-$400. The maximum storage capacity for the </a:t>
            </a:r>
            <a:r>
              <a:rPr lang="en-US" sz="1400" dirty="0" err="1" smtClean="0"/>
              <a:t>Ipod</a:t>
            </a:r>
            <a:r>
              <a:rPr lang="en-US" sz="1400" dirty="0" smtClean="0"/>
              <a:t> classic is 160GB for $249. </a:t>
            </a:r>
            <a:endParaRPr lang="en-US" sz="1400" dirty="0"/>
          </a:p>
        </p:txBody>
      </p:sp>
      <p:pic>
        <p:nvPicPr>
          <p:cNvPr id="1030" name="Picture 6" descr="http://t0.gstatic.com/images?q=tbn:hr_ccjMWm4rzUM:">
            <a:hlinkClick r:id="rId7"/>
          </p:cNvPr>
          <p:cNvPicPr>
            <a:picLocks noChangeAspect="1" noChangeArrowheads="1"/>
          </p:cNvPicPr>
          <p:nvPr/>
        </p:nvPicPr>
        <p:blipFill>
          <a:blip r:embed="rId8" cstate="print"/>
          <a:srcRect/>
          <a:stretch>
            <a:fillRect/>
          </a:stretch>
        </p:blipFill>
        <p:spPr bwMode="auto">
          <a:xfrm>
            <a:off x="6934200" y="2819400"/>
            <a:ext cx="1524000" cy="958274"/>
          </a:xfrm>
          <a:prstGeom prst="rect">
            <a:avLst/>
          </a:prstGeom>
          <a:noFill/>
        </p:spPr>
      </p:pic>
      <p:sp>
        <p:nvSpPr>
          <p:cNvPr id="40" name="Rectangle 39"/>
          <p:cNvSpPr/>
          <p:nvPr/>
        </p:nvSpPr>
        <p:spPr>
          <a:xfrm>
            <a:off x="6477000" y="4114800"/>
            <a:ext cx="2514600" cy="2514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477000" y="3886200"/>
            <a:ext cx="2514600" cy="2689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6695830" y="3810000"/>
            <a:ext cx="2192215" cy="369332"/>
          </a:xfrm>
          <a:prstGeom prst="rect">
            <a:avLst/>
          </a:prstGeom>
          <a:noFill/>
        </p:spPr>
        <p:txBody>
          <a:bodyPr wrap="square" rtlCol="0">
            <a:spAutoFit/>
          </a:bodyPr>
          <a:lstStyle/>
          <a:p>
            <a:r>
              <a:rPr lang="en-US" dirty="0" smtClean="0">
                <a:solidFill>
                  <a:schemeClr val="bg1">
                    <a:lumMod val="95000"/>
                  </a:schemeClr>
                </a:solidFill>
              </a:rPr>
              <a:t>Microsoft Zune</a:t>
            </a:r>
            <a:endParaRPr lang="en-US" dirty="0">
              <a:solidFill>
                <a:schemeClr val="bg1">
                  <a:lumMod val="95000"/>
                </a:schemeClr>
              </a:solidFill>
            </a:endParaRPr>
          </a:p>
        </p:txBody>
      </p:sp>
      <p:sp>
        <p:nvSpPr>
          <p:cNvPr id="47" name="TextBox 46"/>
          <p:cNvSpPr txBox="1"/>
          <p:nvPr/>
        </p:nvSpPr>
        <p:spPr>
          <a:xfrm>
            <a:off x="6477000" y="4191000"/>
            <a:ext cx="2514600" cy="954107"/>
          </a:xfrm>
          <a:prstGeom prst="rect">
            <a:avLst/>
          </a:prstGeom>
          <a:noFill/>
        </p:spPr>
        <p:txBody>
          <a:bodyPr wrap="square" rtlCol="0">
            <a:spAutoFit/>
          </a:bodyPr>
          <a:lstStyle/>
          <a:p>
            <a:r>
              <a:rPr lang="en-US" sz="1400" dirty="0" smtClean="0"/>
              <a:t>The Zune ranges from $200-$400 with several models available. The highest storage capacity available is 120GB. </a:t>
            </a:r>
            <a:endParaRPr lang="en-US" sz="1400" dirty="0"/>
          </a:p>
        </p:txBody>
      </p:sp>
      <p:sp>
        <p:nvSpPr>
          <p:cNvPr id="51" name="TextBox 50"/>
          <p:cNvSpPr txBox="1"/>
          <p:nvPr/>
        </p:nvSpPr>
        <p:spPr>
          <a:xfrm>
            <a:off x="4038600" y="5867400"/>
            <a:ext cx="2362200" cy="738664"/>
          </a:xfrm>
          <a:prstGeom prst="rect">
            <a:avLst/>
          </a:prstGeom>
          <a:noFill/>
        </p:spPr>
        <p:txBody>
          <a:bodyPr wrap="square" rtlCol="0">
            <a:spAutoFit/>
          </a:bodyPr>
          <a:lstStyle/>
          <a:p>
            <a:r>
              <a:rPr lang="en-US" sz="1400" dirty="0" smtClean="0"/>
              <a:t>Team 1 Consulting: Eric </a:t>
            </a:r>
            <a:r>
              <a:rPr lang="en-US" sz="1400" dirty="0" err="1" smtClean="0"/>
              <a:t>Scheetz</a:t>
            </a:r>
            <a:r>
              <a:rPr lang="en-US" sz="1400" dirty="0" smtClean="0"/>
              <a:t>, Jeff Lawson, Ryan Orr, </a:t>
            </a:r>
            <a:r>
              <a:rPr lang="en-US" sz="1400" dirty="0" err="1" smtClean="0"/>
              <a:t>Aya</a:t>
            </a:r>
            <a:r>
              <a:rPr lang="en-US" sz="1400" dirty="0" smtClean="0"/>
              <a:t> </a:t>
            </a:r>
            <a:r>
              <a:rPr lang="en-US" sz="1400" dirty="0" err="1" smtClean="0"/>
              <a:t>Sallam</a:t>
            </a:r>
            <a:r>
              <a:rPr lang="en-US" sz="1400" dirty="0" smtClean="0"/>
              <a:t>.</a:t>
            </a:r>
            <a:endParaRPr lang="en-US" sz="1400" dirty="0"/>
          </a:p>
        </p:txBody>
      </p:sp>
      <p:pic>
        <p:nvPicPr>
          <p:cNvPr id="1034" name="Picture 10" descr="http://t0.gstatic.com/images?q=tbn:4DvoaXl6Tc095M:">
            <a:hlinkClick r:id="rId9"/>
          </p:cNvPr>
          <p:cNvPicPr>
            <a:picLocks noChangeAspect="1" noChangeArrowheads="1"/>
          </p:cNvPicPr>
          <p:nvPr/>
        </p:nvPicPr>
        <p:blipFill>
          <a:blip r:embed="rId10" cstate="print"/>
          <a:srcRect/>
          <a:stretch>
            <a:fillRect/>
          </a:stretch>
        </p:blipFill>
        <p:spPr bwMode="auto">
          <a:xfrm>
            <a:off x="3352800" y="5867400"/>
            <a:ext cx="723900" cy="723901"/>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508</Words>
  <Application>Microsoft Office PowerPoint</Application>
  <PresentationFormat>On-screen Show (4:3)</PresentationFormat>
  <Paragraphs>60</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Towson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TOWSONU\755webcatimage</dc:creator>
  <cp:lastModifiedBy>TOWSONU\755webcatimage</cp:lastModifiedBy>
  <cp:revision>27</cp:revision>
  <dcterms:created xsi:type="dcterms:W3CDTF">2010-07-26T17:08:50Z</dcterms:created>
  <dcterms:modified xsi:type="dcterms:W3CDTF">2010-07-28T17:57:56Z</dcterms:modified>
</cp:coreProperties>
</file>